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2" r:id="rId2"/>
    <p:sldMasterId id="2147483790" r:id="rId3"/>
    <p:sldMasterId id="2147483802" r:id="rId4"/>
    <p:sldMasterId id="2147483814" r:id="rId5"/>
  </p:sldMasterIdLst>
  <p:notesMasterIdLst>
    <p:notesMasterId r:id="rId41"/>
  </p:notesMasterIdLst>
  <p:sldIdLst>
    <p:sldId id="320" r:id="rId6"/>
    <p:sldId id="328" r:id="rId7"/>
    <p:sldId id="337" r:id="rId8"/>
    <p:sldId id="329" r:id="rId9"/>
    <p:sldId id="332" r:id="rId10"/>
    <p:sldId id="345" r:id="rId11"/>
    <p:sldId id="346" r:id="rId12"/>
    <p:sldId id="336" r:id="rId13"/>
    <p:sldId id="331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71" r:id="rId23"/>
    <p:sldId id="372" r:id="rId24"/>
    <p:sldId id="321" r:id="rId25"/>
    <p:sldId id="347" r:id="rId26"/>
    <p:sldId id="344" r:id="rId27"/>
    <p:sldId id="348" r:id="rId28"/>
    <p:sldId id="374" r:id="rId29"/>
    <p:sldId id="324" r:id="rId30"/>
    <p:sldId id="363" r:id="rId31"/>
    <p:sldId id="364" r:id="rId32"/>
    <p:sldId id="366" r:id="rId33"/>
    <p:sldId id="365" r:id="rId34"/>
    <p:sldId id="325" r:id="rId35"/>
    <p:sldId id="367" r:id="rId36"/>
    <p:sldId id="368" r:id="rId37"/>
    <p:sldId id="369" r:id="rId38"/>
    <p:sldId id="370" r:id="rId39"/>
    <p:sldId id="326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62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DB16C81-2BD5-4B87-97D6-C7A98DB27DFF}" type="datetimeFigureOut">
              <a:rPr lang="en-MY" smtClean="0"/>
              <a:t>9/12/2014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F4D14A3-996E-4E13-B5E6-1EE2AFABAA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637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D14A3-996E-4E13-B5E6-1EE2AFABAA7A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712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D14A3-996E-4E13-B5E6-1EE2AFABAA7A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712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D14A3-996E-4E13-B5E6-1EE2AFABAA7A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712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D14A3-996E-4E13-B5E6-1EE2AFABAA7A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712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D14A3-996E-4E13-B5E6-1EE2AFABAA7A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712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D14A3-996E-4E13-B5E6-1EE2AFABAA7A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712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D14A3-996E-4E13-B5E6-1EE2AFABAA7A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712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7FB8-6093-426B-8333-860792919992}" type="datetime1">
              <a:rPr lang="en-MY" smtClean="0"/>
              <a:t>9/12/2014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13612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66C2-C4C0-4BFF-A1E4-8C7ED4D5BEB9}" type="datetime1">
              <a:rPr lang="en-MY" smtClean="0"/>
              <a:t>9/12/2014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72485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467B-C76B-41D4-AB96-1A25EE233678}" type="datetime1">
              <a:rPr lang="en-MY" smtClean="0"/>
              <a:t>9/12/2014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93328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8D8A-DFD6-4F40-9A50-9A3A1D830BB5}" type="datetime1">
              <a:rPr lang="en-MY" smtClean="0"/>
              <a:t>9/12/2014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585047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7FB8-6093-426B-8333-86079291999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0841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8D8A-DFD6-4F40-9A50-9A3A1D830BB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2718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F510-29E1-4489-A011-AF88CF05D9A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882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0A4F-B666-4017-B6BA-5608BDF03306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2689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85B-54E1-442F-BB49-B179A8098B0E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6237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AB08-3424-4862-A657-D876E7DA5D1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2568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B3A1-8151-44EC-87CA-9538976C0D3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54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8D8A-DFD6-4F40-9A50-9A3A1D830BB5}" type="datetime1">
              <a:rPr lang="en-MY" smtClean="0"/>
              <a:t>9/12/2014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638481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EF64-EC3B-45CD-975C-FDA0D347B880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0764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742-240B-4BC7-9A4D-7501D864EDC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2204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66C2-C4C0-4BFF-A1E4-8C7ED4D5BEB9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9330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467B-C76B-41D4-AB96-1A25EE233678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4496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7FB8-6093-426B-8333-86079291999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2262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8D8A-DFD6-4F40-9A50-9A3A1D830BB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11741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F510-29E1-4489-A011-AF88CF05D9A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4076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0A4F-B666-4017-B6BA-5608BDF03306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6297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85B-54E1-442F-BB49-B179A8098B0E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8576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AB08-3424-4862-A657-D876E7DA5D1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521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F510-29E1-4489-A011-AF88CF05D9AF}" type="datetime1">
              <a:rPr lang="en-MY" smtClean="0"/>
              <a:t>9/12/2014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353161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B3A1-8151-44EC-87CA-9538976C0D3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060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EF64-EC3B-45CD-975C-FDA0D347B880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1566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742-240B-4BC7-9A4D-7501D864EDC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0847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66C2-C4C0-4BFF-A1E4-8C7ED4D5BEB9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2408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467B-C76B-41D4-AB96-1A25EE233678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092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E4C7F-9FA3-4153-927F-D8E4676BEE76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48507-4338-4E88-B358-B0CE8941FF13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923655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218E6-F8BD-40FE-94DC-AE929C2917B4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F0D2E-C450-494D-B177-904C04AC64AB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787299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CDE61-F662-4B77-8FC6-E6E14AA22292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BB008-E47D-4D67-9F93-D00265F05B4B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916808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E9DED-B77F-41EB-9F53-914BC1D1E315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4A2B5-E9B2-4340-AAED-8963BB0AABD8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524563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DDB6C-4A0F-4E0E-BA40-94463AE2DF6C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5432A-6210-4D49-909F-27895B4BBD3F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74004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0A4F-B666-4017-B6BA-5608BDF03306}" type="datetime1">
              <a:rPr lang="en-MY" smtClean="0"/>
              <a:t>9/12/2014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011854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8FDC7-4B46-47C3-BD3A-66C10C73762B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8EFD2-C852-4330-8575-CAB2E2776BAC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718533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E862D9-F55B-42EF-AFA3-4883148BFDC3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08787-B138-4A0A-9FDE-4EC7002EC090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968541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204DD8-1750-4C07-AB2F-B2D0490D1BB3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AAD9-CDDB-407A-80D7-4FC42B196C76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925058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78DA0-86D3-474D-80A3-490289AB3B1C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544E-033C-49FD-B19A-D42111C24438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689875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A78E3-84DD-4000-B502-F76470C0A586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E87A2-4288-4FCE-8E01-B5939785D81D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020670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4EFE2-F6B3-4BE3-8DDA-E20F6BF8DD42}" type="datetimeFigureOut">
              <a:rPr lang="en-MY" altLang="en-US"/>
              <a:pPr/>
              <a:t>9/12/2014</a:t>
            </a:fld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B1B48-A542-495D-9295-4793AC33E9C7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32406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85B-54E1-442F-BB49-B179A8098B0E}" type="datetime1">
              <a:rPr lang="en-MY" smtClean="0"/>
              <a:t>9/12/2014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88626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AB08-3424-4862-A657-D876E7DA5D12}" type="datetime1">
              <a:rPr lang="en-MY" smtClean="0"/>
              <a:t>9/12/2014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87419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B3A1-8151-44EC-87CA-9538976C0D33}" type="datetime1">
              <a:rPr lang="en-MY" smtClean="0"/>
              <a:t>9/12/2014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38486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EF64-EC3B-45CD-975C-FDA0D347B880}" type="datetime1">
              <a:rPr lang="en-MY" smtClean="0"/>
              <a:t>9/12/2014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617851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742-240B-4BC7-9A4D-7501D864EDC2}" type="datetime1">
              <a:rPr lang="en-MY" smtClean="0"/>
              <a:t>9/12/2014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26788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8BEA-54D5-4EAD-8D02-452AB7824FEC}" type="datetime1">
              <a:rPr lang="en-MY" smtClean="0"/>
              <a:t>9/12/2014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275F-4D05-4A6C-8DA3-D6477E732E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305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6545-C58D-4D77-962D-D695C2AE0652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5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8BEA-54D5-4EAD-8D02-452AB7824FEC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8BEA-54D5-4EAD-8D02-452AB7824FEC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275F-4D05-4A6C-8DA3-D6477E732E9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6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918BD6-70EC-4AF3-97CB-3465911B75F5}" type="datetimeFigureOut">
              <a:rPr lang="en-MY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9/12/2014</a:t>
            </a:fld>
            <a:endParaRPr lang="en-MY" alt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MY" altLang="en-US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30CCC-1B2D-45B7-A356-FB4A2283D5FD}" type="slidenum">
              <a:rPr lang="en-MY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MY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4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765175"/>
            <a:ext cx="7772400" cy="316788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sz="4300" b="1" dirty="0" smtClean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  <a:p>
            <a:pPr algn="ctr"/>
            <a:r>
              <a:rPr lang="en-US" sz="43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anose="02020603050405020304" pitchFamily="18" charset="0"/>
              </a:rPr>
              <a:t>3</a:t>
            </a:r>
            <a:r>
              <a:rPr lang="en-US" sz="4300" b="1" baseline="30000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anose="02020603050405020304" pitchFamily="18" charset="0"/>
              </a:rPr>
              <a:t>rd</a:t>
            </a:r>
            <a:r>
              <a:rPr lang="en-US" sz="43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anose="02020603050405020304" pitchFamily="18" charset="0"/>
              </a:rPr>
              <a:t>Hands-On Dialogue</a:t>
            </a:r>
          </a:p>
          <a:p>
            <a:pPr algn="ctr"/>
            <a:endParaRPr lang="en-US" sz="4400" b="1" dirty="0">
              <a:solidFill>
                <a:schemeClr val="tx2">
                  <a:lumMod val="75000"/>
                </a:schemeClr>
              </a:solidFill>
              <a:latin typeface="Century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 smtClean="0">
              <a:solidFill>
                <a:schemeClr val="tx2">
                  <a:lumMod val="75000"/>
                </a:schemeClr>
              </a:solidFill>
              <a:latin typeface="Century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anose="02020603050405020304" pitchFamily="18" charset="0"/>
              </a:rPr>
              <a:t>December 5, 2014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Century" pitchFamily="18" charset="0"/>
              <a:cs typeface="Times New Roman" panose="02020603050405020304" pitchFamily="18" charset="0"/>
            </a:endParaRPr>
          </a:p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2053" name="Picture 4" descr="Disted College 30 Years Ic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2682081" y="3933056"/>
            <a:ext cx="3779838" cy="23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638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76517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400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Key Developments</a:t>
            </a:r>
          </a:p>
          <a:p>
            <a:pPr algn="ctr"/>
            <a:r>
              <a:rPr lang="en-US" altLang="en-US" sz="3500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(from 2</a:t>
            </a:r>
            <a:r>
              <a:rPr lang="en-US" altLang="en-US" sz="3500" baseline="30000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nd</a:t>
            </a:r>
            <a:r>
              <a:rPr lang="en-US" altLang="en-US" sz="3500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 Hands On Dialogue)</a:t>
            </a:r>
            <a:endParaRPr lang="en-MY" altLang="en-US" sz="35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2053" name="Picture 4" descr="Disted College 30 Years Ic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2663825" y="3068638"/>
            <a:ext cx="377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03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63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Myriad Pro" pitchFamily="34" charset="0"/>
              </a:rPr>
              <a:t>Academic Developments</a:t>
            </a:r>
            <a:endParaRPr lang="en-MY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98614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endParaRPr lang="en-US" sz="2400" b="1" dirty="0" smtClean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Develop 5-Year Academic Road Map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As part of DISTED’s 5-Year Business Plan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For us to remain competitive in the market place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Head of Schools playing the role of Business Managers as well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Identify new areas and partners</a:t>
            </a:r>
            <a:endParaRPr lang="en-US" sz="1600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Commencement of Pearson Test of English (PTE) Center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In collaboration with Pearson</a:t>
            </a:r>
          </a:p>
          <a:p>
            <a:pPr lvl="1"/>
            <a:endParaRPr lang="en-US" sz="2400" b="1" dirty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Other Collaboration Areas with Pearson</a:t>
            </a:r>
          </a:p>
          <a:p>
            <a:pPr lvl="1"/>
            <a:r>
              <a:rPr lang="en-US" sz="1500" b="1" dirty="0" smtClean="0">
                <a:latin typeface="Myriad Pro" pitchFamily="34" charset="0"/>
              </a:rPr>
              <a:t>BTEC HND dual awards for selected diploma programs</a:t>
            </a:r>
          </a:p>
          <a:p>
            <a:pPr lvl="1"/>
            <a:r>
              <a:rPr lang="en-US" sz="1500" b="1" dirty="0" smtClean="0">
                <a:latin typeface="Myriad Pro" pitchFamily="34" charset="0"/>
              </a:rPr>
              <a:t>English Enrichment Program</a:t>
            </a:r>
          </a:p>
          <a:p>
            <a:pPr lvl="1"/>
            <a:r>
              <a:rPr lang="en-US" sz="1500" b="1" dirty="0" smtClean="0">
                <a:latin typeface="Myriad Pro" pitchFamily="34" charset="0"/>
              </a:rPr>
              <a:t>Pearson </a:t>
            </a:r>
            <a:r>
              <a:rPr lang="en-US" sz="1500" b="1" dirty="0" err="1" smtClean="0">
                <a:latin typeface="Myriad Pro" pitchFamily="34" charset="0"/>
              </a:rPr>
              <a:t>Exedcel</a:t>
            </a:r>
            <a:r>
              <a:rPr lang="en-US" sz="1500" b="1" dirty="0" smtClean="0">
                <a:latin typeface="Myriad Pro" pitchFamily="34" charset="0"/>
              </a:rPr>
              <a:t> A-Level International  </a:t>
            </a:r>
            <a:r>
              <a:rPr lang="en-US" sz="1500" dirty="0" smtClean="0">
                <a:latin typeface="Myriad Pro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Myriad Pro" pitchFamily="34" charset="0"/>
              </a:rPr>
              <a:t> </a:t>
            </a:r>
          </a:p>
          <a:p>
            <a:pPr lvl="1"/>
            <a:endParaRPr lang="en-US" sz="16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11</a:t>
            </a:fld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" y="5218148"/>
            <a:ext cx="8229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71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63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Myriad Pro" pitchFamily="34" charset="0"/>
              </a:rPr>
              <a:t>Academic Developments</a:t>
            </a:r>
            <a:endParaRPr lang="en-MY" sz="3200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05096" y="1052736"/>
            <a:ext cx="8229600" cy="4525963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endParaRPr lang="en-US" sz="2400" b="1" dirty="0" smtClean="0">
              <a:latin typeface="Myriad Pro" pitchFamily="34" charset="0"/>
            </a:endParaRPr>
          </a:p>
          <a:p>
            <a:r>
              <a:rPr lang="en-US" sz="2400" b="1" dirty="0">
                <a:latin typeface="Myriad Pro" pitchFamily="34" charset="0"/>
              </a:rPr>
              <a:t>Bach. of Psychology 3+0, in collaboration with HELP University</a:t>
            </a:r>
          </a:p>
          <a:p>
            <a:pPr lvl="1"/>
            <a:r>
              <a:rPr lang="en-US" sz="1600" b="1" dirty="0">
                <a:latin typeface="Myriad Pro" pitchFamily="34" charset="0"/>
              </a:rPr>
              <a:t>No new intake</a:t>
            </a:r>
          </a:p>
          <a:p>
            <a:pPr lvl="1"/>
            <a:r>
              <a:rPr lang="en-US" sz="1600" b="1" dirty="0">
                <a:latin typeface="Myriad Pro" pitchFamily="34" charset="0"/>
              </a:rPr>
              <a:t>Intake for continuing students to continue</a:t>
            </a:r>
          </a:p>
          <a:p>
            <a:pPr lvl="1"/>
            <a:r>
              <a:rPr lang="en-US" sz="1600" b="1" dirty="0">
                <a:latin typeface="Myriad Pro" pitchFamily="34" charset="0"/>
              </a:rPr>
              <a:t>Construction of Psychology Lab</a:t>
            </a:r>
            <a:r>
              <a:rPr lang="en-US" sz="1600" b="1" dirty="0" smtClean="0">
                <a:latin typeface="Myriad Pro" pitchFamily="34" charset="0"/>
              </a:rPr>
              <a:t>.</a:t>
            </a:r>
          </a:p>
          <a:p>
            <a:pPr lvl="1"/>
            <a:endParaRPr lang="en-US" sz="1600" b="1" dirty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Ministry of Education Circular 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IPTS not allowed to admit students based on forecast SPM/STPM results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Result – no intake in January</a:t>
            </a:r>
          </a:p>
          <a:p>
            <a:endParaRPr lang="en-US" sz="2400" b="1" dirty="0" smtClean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Establishment of Placement, Partnership and Alumni Development Centre</a:t>
            </a:r>
          </a:p>
          <a:p>
            <a:pPr lvl="1"/>
            <a:r>
              <a:rPr lang="en-US" sz="1600" b="1" dirty="0" err="1" smtClean="0">
                <a:latin typeface="Myriad Pro" pitchFamily="34" charset="0"/>
              </a:rPr>
              <a:t>Mr</a:t>
            </a:r>
            <a:r>
              <a:rPr lang="en-US" sz="1600" b="1" dirty="0" smtClean="0">
                <a:latin typeface="Myriad Pro" pitchFamily="34" charset="0"/>
              </a:rPr>
              <a:t> Khor Tze Ping will head this Unit</a:t>
            </a:r>
          </a:p>
          <a:p>
            <a:pPr lvl="1"/>
            <a:endParaRPr lang="en-US" sz="2400" b="1" dirty="0" smtClean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DISTED Makers Club</a:t>
            </a:r>
          </a:p>
          <a:p>
            <a:pPr lvl="1"/>
            <a:r>
              <a:rPr lang="en-US" sz="1500" b="1" dirty="0" smtClean="0">
                <a:latin typeface="Myriad Pro" pitchFamily="34" charset="0"/>
              </a:rPr>
              <a:t>Collaboration with Penang Science Council Tech Dome and Penang Science Cluster</a:t>
            </a:r>
            <a:endParaRPr lang="en-US" sz="2000" dirty="0" smtClean="0">
              <a:latin typeface="Myriad Pro" pitchFamily="34" charset="0"/>
            </a:endParaRPr>
          </a:p>
          <a:p>
            <a:pPr lvl="1"/>
            <a:endParaRPr lang="en-US" sz="16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12</a:t>
            </a:fld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" y="5218148"/>
            <a:ext cx="8229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142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63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Myriad Pro" pitchFamily="34" charset="0"/>
              </a:rPr>
              <a:t>Institutional Developments</a:t>
            </a:r>
            <a:endParaRPr lang="en-MY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381" y="978992"/>
            <a:ext cx="8229600" cy="4898614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endParaRPr lang="en-US" sz="2400" b="1" dirty="0" smtClean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New Traffic Flow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Finalizing internal road signs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Trial run of new traffic dispersion by end August</a:t>
            </a:r>
          </a:p>
          <a:p>
            <a:pPr marL="0" indent="0">
              <a:buNone/>
            </a:pPr>
            <a:endParaRPr lang="en-US" sz="2400" b="1" dirty="0" smtClean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Toilet Upgrading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First and second floor toilets completed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Work on third floor should be completed by mid-August</a:t>
            </a:r>
          </a:p>
          <a:p>
            <a:pPr marL="457200" lvl="1" indent="0">
              <a:buNone/>
            </a:pPr>
            <a:endParaRPr lang="en-US" sz="2400" b="1" dirty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ERP</a:t>
            </a:r>
          </a:p>
          <a:p>
            <a:pPr lvl="1"/>
            <a:r>
              <a:rPr lang="en-US" sz="1500" b="1" dirty="0" smtClean="0">
                <a:latin typeface="Myriad Pro" pitchFamily="34" charset="0"/>
              </a:rPr>
              <a:t>Integration of the system between DISTED and WOU still on-going</a:t>
            </a:r>
          </a:p>
          <a:p>
            <a:pPr lvl="1"/>
            <a:r>
              <a:rPr lang="en-US" sz="1500" b="1" dirty="0" smtClean="0">
                <a:latin typeface="Myriad Pro" pitchFamily="34" charset="0"/>
              </a:rPr>
              <a:t>Completion expected by September </a:t>
            </a:r>
          </a:p>
          <a:p>
            <a:pPr lvl="1"/>
            <a:r>
              <a:rPr lang="en-US" sz="1500" b="1" dirty="0" smtClean="0">
                <a:latin typeface="Myriad Pro" pitchFamily="34" charset="0"/>
              </a:rPr>
              <a:t>Final training for users and implementation by December 2015</a:t>
            </a:r>
          </a:p>
          <a:p>
            <a:pPr lvl="1"/>
            <a:r>
              <a:rPr lang="en-US" sz="1500" b="1" dirty="0" smtClean="0">
                <a:latin typeface="Myriad Pro" pitchFamily="34" charset="0"/>
              </a:rPr>
              <a:t>Full adoption by Q1 2015</a:t>
            </a:r>
            <a:endParaRPr lang="en-US" sz="1500" dirty="0" smtClean="0">
              <a:latin typeface="Myriad Pro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Myriad Pro" pitchFamily="34" charset="0"/>
              </a:rPr>
              <a:t> </a:t>
            </a:r>
          </a:p>
          <a:p>
            <a:pPr lvl="1"/>
            <a:endParaRPr lang="en-US" sz="16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13</a:t>
            </a:fld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" y="5218148"/>
            <a:ext cx="8229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33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63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Myriad Pro" pitchFamily="34" charset="0"/>
              </a:rPr>
              <a:t>Institutional Developments</a:t>
            </a:r>
            <a:endParaRPr lang="en-MY" sz="3200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en-US" sz="2400" b="1" dirty="0" smtClean="0">
              <a:latin typeface="Myriad Pro" pitchFamily="34" charset="0"/>
            </a:endParaRPr>
          </a:p>
          <a:p>
            <a:r>
              <a:rPr lang="en-US" sz="2200" b="1" dirty="0" smtClean="0">
                <a:latin typeface="Myriad Pro" pitchFamily="34" charset="0"/>
              </a:rPr>
              <a:t>ISO 9001:2008  Certification</a:t>
            </a:r>
            <a:endParaRPr lang="en-US" sz="16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14</a:t>
            </a:fld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" y="5218148"/>
            <a:ext cx="8229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69452"/>
              </p:ext>
            </p:extLst>
          </p:nvPr>
        </p:nvGraphicFramePr>
        <p:xfrm>
          <a:off x="1043608" y="2132857"/>
          <a:ext cx="6192688" cy="3089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1323"/>
                <a:gridCol w="4311365"/>
              </a:tblGrid>
              <a:tr h="720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Timeline (2014)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 smtClean="0">
                          <a:solidFill>
                            <a:schemeClr val="tx1"/>
                          </a:solidFill>
                          <a:effectLst/>
                        </a:rPr>
                        <a:t>Activities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9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March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solidFill>
                            <a:schemeClr val="tx1"/>
                          </a:solidFill>
                          <a:effectLst/>
                        </a:rPr>
                        <a:t>Consultation and Review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9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April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solidFill>
                            <a:schemeClr val="tx1"/>
                          </a:solidFill>
                          <a:effectLst/>
                        </a:rPr>
                        <a:t>Introduction and Set Up: Training and Internal Auditors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9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solidFill>
                            <a:schemeClr val="tx1"/>
                          </a:solidFill>
                          <a:effectLst/>
                        </a:rPr>
                        <a:t>Review and revise procedures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9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May – June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solidFill>
                            <a:schemeClr val="tx1"/>
                          </a:solidFill>
                          <a:effectLst/>
                        </a:rPr>
                        <a:t>ISO9001:2008 Staff training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9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July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solidFill>
                            <a:schemeClr val="tx1"/>
                          </a:solidFill>
                          <a:effectLst/>
                        </a:rPr>
                        <a:t>Internal Audit training for ISO team members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July - August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Conduct Internal Audit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Internal Audit corrective action review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August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Conduct Management Review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Conduct Mock Audit and corrective action review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9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solidFill>
                            <a:schemeClr val="tx1"/>
                          </a:solidFill>
                          <a:effectLst/>
                        </a:rPr>
                        <a:t>Certification Audit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625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63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Myriad Pro" pitchFamily="34" charset="0"/>
              </a:rPr>
              <a:t>MARKETING &amp; COMMUNICATIONS</a:t>
            </a:r>
            <a:endParaRPr lang="en-MY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472" y="997743"/>
            <a:ext cx="8229600" cy="4898614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endParaRPr lang="en-US" sz="2400" b="1" dirty="0" smtClean="0">
              <a:latin typeface="Myriad Pro" pitchFamily="34" charset="0"/>
            </a:endParaRPr>
          </a:p>
          <a:p>
            <a:r>
              <a:rPr lang="en-US" sz="1900" b="1" dirty="0" smtClean="0">
                <a:latin typeface="Myriad Pro" pitchFamily="34" charset="0"/>
              </a:rPr>
              <a:t>Revamp of Department</a:t>
            </a:r>
          </a:p>
          <a:p>
            <a:pPr lvl="1"/>
            <a:r>
              <a:rPr lang="en-US" sz="1900" b="1" dirty="0" smtClean="0">
                <a:latin typeface="Myriad Pro" pitchFamily="34" charset="0"/>
              </a:rPr>
              <a:t>Now known as Marketing Communications (MARCOMM) </a:t>
            </a:r>
            <a:r>
              <a:rPr lang="en-US" sz="1900" b="1" dirty="0" err="1" smtClean="0">
                <a:latin typeface="Myriad Pro" pitchFamily="34" charset="0"/>
              </a:rPr>
              <a:t>Dept</a:t>
            </a:r>
            <a:endParaRPr lang="en-US" sz="1900" b="1" dirty="0" smtClean="0">
              <a:latin typeface="Myriad Pro" pitchFamily="34" charset="0"/>
            </a:endParaRPr>
          </a:p>
          <a:p>
            <a:pPr lvl="1"/>
            <a:r>
              <a:rPr lang="en-US" sz="1900" b="1" dirty="0" smtClean="0">
                <a:latin typeface="Myriad Pro" pitchFamily="34" charset="0"/>
              </a:rPr>
              <a:t>Tony Toh appointed as Acting Head</a:t>
            </a:r>
          </a:p>
          <a:p>
            <a:pPr marL="0" indent="0">
              <a:buNone/>
            </a:pPr>
            <a:endParaRPr lang="en-US" sz="1900" b="1" dirty="0" smtClean="0">
              <a:latin typeface="Myriad Pro" pitchFamily="34" charset="0"/>
            </a:endParaRPr>
          </a:p>
          <a:p>
            <a:r>
              <a:rPr lang="en-US" sz="1900" b="1" dirty="0" smtClean="0">
                <a:latin typeface="Myriad Pro" pitchFamily="34" charset="0"/>
              </a:rPr>
              <a:t>DISTED’S Friends and Family </a:t>
            </a:r>
            <a:r>
              <a:rPr lang="en-US" sz="1900" b="1" dirty="0" err="1" smtClean="0">
                <a:latin typeface="Myriad Pro" pitchFamily="34" charset="0"/>
              </a:rPr>
              <a:t>Programme</a:t>
            </a:r>
            <a:endParaRPr lang="en-US" sz="1900" b="1" dirty="0" smtClean="0">
              <a:latin typeface="Myriad Pro" pitchFamily="34" charset="0"/>
            </a:endParaRPr>
          </a:p>
          <a:p>
            <a:pPr lvl="1"/>
            <a:r>
              <a:rPr lang="en-US" sz="1900" b="1" dirty="0" smtClean="0">
                <a:latin typeface="Myriad Pro" pitchFamily="34" charset="0"/>
              </a:rPr>
              <a:t>Student Ambassador Scheme</a:t>
            </a:r>
          </a:p>
          <a:p>
            <a:pPr lvl="1"/>
            <a:r>
              <a:rPr lang="en-US" sz="1900" b="1" dirty="0" smtClean="0">
                <a:latin typeface="Myriad Pro" pitchFamily="34" charset="0"/>
              </a:rPr>
              <a:t>Extended to Staff and Alumni</a:t>
            </a:r>
          </a:p>
          <a:p>
            <a:pPr lvl="1"/>
            <a:endParaRPr lang="en-US" sz="1900" b="1" dirty="0" smtClean="0">
              <a:latin typeface="Myriad Pro" pitchFamily="34" charset="0"/>
            </a:endParaRPr>
          </a:p>
          <a:p>
            <a:r>
              <a:rPr lang="en-US" sz="1900" b="1" dirty="0" smtClean="0">
                <a:latin typeface="Myriad Pro" pitchFamily="34" charset="0"/>
              </a:rPr>
              <a:t>Now, Everyone is a DISTED Counselor!</a:t>
            </a:r>
          </a:p>
          <a:p>
            <a:pPr lvl="1"/>
            <a:r>
              <a:rPr lang="en-US" sz="1900" b="1" dirty="0" smtClean="0">
                <a:latin typeface="Myriad Pro" pitchFamily="34" charset="0"/>
              </a:rPr>
              <a:t>Revised Counseling Kit</a:t>
            </a:r>
          </a:p>
          <a:p>
            <a:pPr lvl="1"/>
            <a:endParaRPr lang="en-US" sz="1900" b="1" dirty="0" smtClean="0">
              <a:latin typeface="Myriad Pro" pitchFamily="34" charset="0"/>
            </a:endParaRPr>
          </a:p>
          <a:p>
            <a:r>
              <a:rPr lang="en-US" sz="1900" b="1" dirty="0" smtClean="0">
                <a:latin typeface="Myriad Pro" pitchFamily="34" charset="0"/>
              </a:rPr>
              <a:t>Introduce more College Communication activities</a:t>
            </a:r>
          </a:p>
          <a:p>
            <a:pPr lvl="1"/>
            <a:r>
              <a:rPr lang="en-US" sz="1900" b="1" dirty="0" smtClean="0">
                <a:latin typeface="Myriad Pro" pitchFamily="34" charset="0"/>
              </a:rPr>
              <a:t>E-news, E-Cards, </a:t>
            </a:r>
            <a:r>
              <a:rPr lang="en-US" sz="1900" b="1" dirty="0">
                <a:latin typeface="Myriad Pro" pitchFamily="34" charset="0"/>
              </a:rPr>
              <a:t>Online </a:t>
            </a:r>
            <a:r>
              <a:rPr lang="en-US" sz="1900" b="1" dirty="0" smtClean="0">
                <a:latin typeface="Myriad Pro" pitchFamily="34" charset="0"/>
              </a:rPr>
              <a:t>newsletter</a:t>
            </a:r>
          </a:p>
          <a:p>
            <a:pPr lvl="1"/>
            <a:r>
              <a:rPr lang="en-US" sz="1900" b="1" dirty="0" smtClean="0">
                <a:latin typeface="Myriad Pro" pitchFamily="34" charset="0"/>
              </a:rPr>
              <a:t>Revamp </a:t>
            </a:r>
            <a:r>
              <a:rPr lang="en-US" sz="1900" b="1" dirty="0">
                <a:latin typeface="Myriad Pro" pitchFamily="34" charset="0"/>
              </a:rPr>
              <a:t>DISTED webpage</a:t>
            </a:r>
          </a:p>
          <a:p>
            <a:pPr lvl="1"/>
            <a:r>
              <a:rPr lang="en-US" sz="1900" b="1" dirty="0" smtClean="0">
                <a:latin typeface="Myriad Pro" pitchFamily="34" charset="0"/>
              </a:rPr>
              <a:t>Introduce DISTED Staff Portal</a:t>
            </a:r>
          </a:p>
          <a:p>
            <a:pPr lvl="1"/>
            <a:endParaRPr lang="en-US" sz="1900" b="1" dirty="0" smtClean="0">
              <a:latin typeface="Myriad Pro" pitchFamily="34" charset="0"/>
            </a:endParaRPr>
          </a:p>
          <a:p>
            <a:pPr lvl="1"/>
            <a:endParaRPr lang="en-US" sz="1900" b="1" dirty="0" smtClean="0">
              <a:latin typeface="Myriad Pro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Myriad Pro" pitchFamily="34" charset="0"/>
              </a:rPr>
              <a:t> </a:t>
            </a:r>
          </a:p>
          <a:p>
            <a:pPr lvl="1"/>
            <a:endParaRPr lang="en-US" sz="1600" b="1" dirty="0" smtClean="0">
              <a:latin typeface="Myriad Pro" pitchFamily="34" charset="0"/>
            </a:endParaRPr>
          </a:p>
          <a:p>
            <a:endParaRPr lang="en-US" sz="2400" b="1" dirty="0" smtClean="0">
              <a:latin typeface="Myriad Pro" pitchFamily="34" charset="0"/>
            </a:endParaRPr>
          </a:p>
          <a:p>
            <a:endParaRPr lang="en-US" sz="2400" b="1" dirty="0" smtClean="0">
              <a:latin typeface="Myriad Pro" pitchFamily="34" charset="0"/>
            </a:endParaRPr>
          </a:p>
          <a:p>
            <a:endParaRPr lang="en-US" sz="24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15</a:t>
            </a:fld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" y="5218148"/>
            <a:ext cx="8229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62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63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Myriad Pro" pitchFamily="34" charset="0"/>
              </a:rPr>
              <a:t>MARKETING &amp; COMMUNICATIONS</a:t>
            </a:r>
            <a:endParaRPr lang="en-MY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472" y="997743"/>
            <a:ext cx="8229600" cy="4898614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en-US" sz="2400" b="1" dirty="0" smtClean="0">
              <a:latin typeface="Myriad Pro" pitchFamily="34" charset="0"/>
            </a:endParaRPr>
          </a:p>
          <a:p>
            <a:r>
              <a:rPr lang="en-US" sz="1800" b="1" dirty="0" smtClean="0">
                <a:latin typeface="Myriad Pro" pitchFamily="34" charset="0"/>
              </a:rPr>
              <a:t>Introduce DISTED Loyalty &amp; Reward Program</a:t>
            </a:r>
          </a:p>
          <a:p>
            <a:pPr lvl="1"/>
            <a:r>
              <a:rPr lang="en-US" sz="1800" b="1" dirty="0" smtClean="0">
                <a:latin typeface="Myriad Pro" pitchFamily="34" charset="0"/>
              </a:rPr>
              <a:t>For staff, student and alumni</a:t>
            </a:r>
          </a:p>
          <a:p>
            <a:pPr marL="0" indent="0">
              <a:buNone/>
            </a:pPr>
            <a:endParaRPr lang="en-US" sz="1800" b="1" dirty="0" smtClean="0">
              <a:latin typeface="Myriad Pro" pitchFamily="34" charset="0"/>
            </a:endParaRPr>
          </a:p>
          <a:p>
            <a:r>
              <a:rPr lang="en-US" sz="1800" b="1" dirty="0" smtClean="0">
                <a:latin typeface="Myriad Pro" pitchFamily="34" charset="0"/>
              </a:rPr>
              <a:t>Rebrand of Campus</a:t>
            </a:r>
          </a:p>
          <a:p>
            <a:pPr lvl="1"/>
            <a:r>
              <a:rPr lang="en-US" sz="1800" b="1" dirty="0" smtClean="0">
                <a:latin typeface="Myriad Pro" pitchFamily="34" charset="0"/>
              </a:rPr>
              <a:t>Main campus – DISTED YCE Heritage Campus</a:t>
            </a:r>
          </a:p>
          <a:p>
            <a:pPr lvl="1"/>
            <a:r>
              <a:rPr lang="en-US" sz="1800" b="1" dirty="0" smtClean="0">
                <a:latin typeface="Myriad Pro" pitchFamily="34" charset="0"/>
              </a:rPr>
              <a:t>Branch campus – DISTED </a:t>
            </a:r>
            <a:r>
              <a:rPr lang="en-US" sz="1800" b="1" dirty="0" err="1" smtClean="0">
                <a:latin typeface="Myriad Pro" pitchFamily="34" charset="0"/>
              </a:rPr>
              <a:t>Wawasan</a:t>
            </a:r>
            <a:r>
              <a:rPr lang="en-US" sz="1800" b="1" dirty="0" smtClean="0">
                <a:latin typeface="Myriad Pro" pitchFamily="34" charset="0"/>
              </a:rPr>
              <a:t> Campus</a:t>
            </a:r>
          </a:p>
          <a:p>
            <a:pPr marL="457200" lvl="1" indent="0">
              <a:buNone/>
            </a:pPr>
            <a:endParaRPr lang="en-US" sz="1800" b="1" dirty="0" smtClean="0">
              <a:latin typeface="Myriad Pro" pitchFamily="34" charset="0"/>
            </a:endParaRPr>
          </a:p>
          <a:p>
            <a:pPr lvl="1"/>
            <a:endParaRPr lang="en-US" sz="1900" b="1" dirty="0">
              <a:latin typeface="Myriad Pro" pitchFamily="34" charset="0"/>
            </a:endParaRPr>
          </a:p>
          <a:p>
            <a:pPr marL="0" indent="0">
              <a:buNone/>
            </a:pPr>
            <a:endParaRPr lang="en-US" sz="1900" b="1" dirty="0">
              <a:latin typeface="Myriad Pro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Myriad Pro" pitchFamily="34" charset="0"/>
              </a:rPr>
              <a:t> </a:t>
            </a:r>
          </a:p>
          <a:p>
            <a:pPr lvl="1"/>
            <a:endParaRPr lang="en-US" sz="16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16</a:t>
            </a:fld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" y="5218148"/>
            <a:ext cx="8229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509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63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Myriad Pro" pitchFamily="34" charset="0"/>
              </a:rPr>
              <a:t>SUNYIELD VENTURES SDN BHD</a:t>
            </a:r>
            <a:endParaRPr lang="en-MY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063" y="836712"/>
            <a:ext cx="8229600" cy="4898614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en-US" sz="2400" b="1" dirty="0" smtClean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Novation Agreement between DISTED and SV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SV to take over all the assets of King Street Hostel from DISTED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Students from Taman Kang </a:t>
            </a:r>
            <a:r>
              <a:rPr lang="en-US" sz="1600" b="1" dirty="0" err="1" smtClean="0">
                <a:latin typeface="Myriad Pro" pitchFamily="34" charset="0"/>
              </a:rPr>
              <a:t>Har</a:t>
            </a:r>
            <a:r>
              <a:rPr lang="en-US" sz="1600" b="1" dirty="0" smtClean="0">
                <a:latin typeface="Myriad Pro" pitchFamily="34" charset="0"/>
              </a:rPr>
              <a:t> Tong relocated to KSH since June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From 2015 onwards all students will be housed at KSH </a:t>
            </a:r>
          </a:p>
          <a:p>
            <a:pPr marL="457200" lvl="1" indent="0">
              <a:buNone/>
            </a:pPr>
            <a:endParaRPr lang="en-US" sz="2400" b="1" dirty="0" smtClean="0">
              <a:latin typeface="Myriad Pro" pitchFamily="34" charset="0"/>
            </a:endParaRPr>
          </a:p>
          <a:p>
            <a:r>
              <a:rPr lang="en-US" sz="2400" b="1" dirty="0" smtClean="0">
                <a:latin typeface="Myriad Pro" pitchFamily="34" charset="0"/>
              </a:rPr>
              <a:t>F&amp;B Outlet 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Ground floor space at KSH rented out to F&amp;B outlet</a:t>
            </a:r>
          </a:p>
          <a:p>
            <a:pPr lvl="1"/>
            <a:r>
              <a:rPr lang="en-US" sz="1600" b="1" dirty="0" smtClean="0">
                <a:latin typeface="Myriad Pro" pitchFamily="34" charset="0"/>
              </a:rPr>
              <a:t>F&amp;B Outlet will be operational by Oct </a:t>
            </a:r>
            <a:endParaRPr lang="en-US" sz="2400" b="1" dirty="0">
              <a:latin typeface="Myriad Pro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Myriad Pro" pitchFamily="34" charset="0"/>
              </a:rPr>
              <a:t> </a:t>
            </a:r>
          </a:p>
          <a:p>
            <a:pPr lvl="1"/>
            <a:endParaRPr lang="en-US" sz="16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 smtClean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  <a:p>
            <a:endParaRPr lang="en-US" sz="2400" b="1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275F-4D05-4A6C-8DA3-D6477E732E91}" type="slidenum">
              <a:rPr lang="en-MY" smtClean="0"/>
              <a:t>17</a:t>
            </a:fld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" y="5218148"/>
            <a:ext cx="8229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86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2014 – Rewards and Recognition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84785"/>
            <a:ext cx="8435094" cy="4896544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Rewards and Recognition builds on:</a:t>
            </a:r>
          </a:p>
          <a:p>
            <a:pPr lvl="2">
              <a:buFont typeface="Wingdings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team achievements 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– from the College to your unit</a:t>
            </a:r>
          </a:p>
          <a:p>
            <a:pPr lvl="2">
              <a:buFont typeface="Wingdings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personal performance 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– in accountability and initiatives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Performance and appraisal ratings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Performance in understanding and meeting the organization’s goals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Performance in meeting job expectations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Performance in going the extra mile and beyond 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Performance as a team player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Performance in supporting other units</a:t>
            </a:r>
          </a:p>
          <a:p>
            <a:pPr marL="914400" lvl="2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Promotions based on: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Individual performance in the above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Understanding  and supporting the organizational objectives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Meeting job requirements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Seniority and length of service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25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2014 – Rewards and Recognition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84785"/>
            <a:ext cx="8435094" cy="4896544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FY2014 Performance Bonus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Already payout an average of 2 months bonus in January and May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Now, payout an average of 2 months bonus for FY2014 performance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Bonus quantum based on Performance and Appraisal ratings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Payout with December salary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Merit Bonus for high achievers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FY2015 Annual Salary Increment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Approved average of 5% increment in total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Salary increment based on Performance and Appraisal ratings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Performance and appraisal ratings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Merit Adjustment, Market Adjustment may be applicable </a:t>
            </a: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FY2015 Promotion Increment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Approved another 1% of total salary payout for Promotions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Ranging from 5% to 8% depending on ratings and salary scale</a:t>
            </a:r>
          </a:p>
          <a:p>
            <a:pPr marL="914400" lvl="2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75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Today’s Dialogue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022" y="1777457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 2014 The Year in Review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Myriad Pro" pitchFamily="34" charset="0"/>
              </a:rPr>
              <a:t>Challenges &amp; Achievements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Myriad Pro" pitchFamily="34" charset="0"/>
              </a:rPr>
              <a:t>Rewards &amp; Recognition</a:t>
            </a:r>
          </a:p>
          <a:p>
            <a:pPr lvl="1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2015 The Year Ahead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Myriad Pro" pitchFamily="34" charset="0"/>
              </a:rPr>
              <a:t>Challenges and Changes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Myriad Pro" pitchFamily="34" charset="0"/>
              </a:rPr>
              <a:t>Key Success Factors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Myriad Pro" pitchFamily="34" charset="0"/>
              </a:rPr>
              <a:t>Key Performance Indicators</a:t>
            </a:r>
            <a:endParaRPr lang="en-US" sz="2800" dirty="0">
              <a:solidFill>
                <a:prstClr val="black"/>
              </a:solidFill>
              <a:latin typeface="Myriad Pro" pitchFamily="34" charset="0"/>
            </a:endParaRPr>
          </a:p>
          <a:p>
            <a:pPr lvl="1"/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6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76517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400" b="1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2015 </a:t>
            </a:r>
          </a:p>
          <a:p>
            <a:pPr algn="ctr"/>
            <a:r>
              <a:rPr lang="en-US" altLang="en-US" sz="4400" b="1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The Year Ahead</a:t>
            </a:r>
            <a:endParaRPr lang="en-MY" altLang="en-US" sz="4400" b="1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2053" name="Picture 4" descr="Disted College 30 Years Ic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2663825" y="3068638"/>
            <a:ext cx="377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036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2015 - The Year Ahead</a:t>
            </a:r>
            <a:br>
              <a:rPr lang="en-US" b="1" dirty="0" smtClean="0"/>
            </a:br>
            <a:r>
              <a:rPr lang="en-US" sz="4000" dirty="0" smtClean="0"/>
              <a:t>Challenges &amp; Development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3"/>
            <a:ext cx="8784976" cy="4746628"/>
          </a:xfrm>
        </p:spPr>
        <p:txBody>
          <a:bodyPr>
            <a:normAutofit fontScale="6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Myriad Pro" pitchFamily="34" charset="0"/>
              </a:rPr>
              <a:t>Competition will be intense</a:t>
            </a:r>
          </a:p>
          <a:p>
            <a:pPr lvl="2"/>
            <a:r>
              <a:rPr lang="en-US" sz="2900" dirty="0" smtClean="0">
                <a:solidFill>
                  <a:prstClr val="black"/>
                </a:solidFill>
                <a:latin typeface="Myriad Pro" pitchFamily="34" charset="0"/>
              </a:rPr>
              <a:t>Recruitment and enrolment activities</a:t>
            </a:r>
          </a:p>
          <a:p>
            <a:pPr lvl="2"/>
            <a:r>
              <a:rPr lang="en-US" sz="2900" dirty="0" smtClean="0">
                <a:solidFill>
                  <a:prstClr val="black"/>
                </a:solidFill>
                <a:latin typeface="Myriad Pro" pitchFamily="34" charset="0"/>
              </a:rPr>
              <a:t>Scholarships and financial aids  </a:t>
            </a:r>
          </a:p>
          <a:p>
            <a:pPr lvl="2"/>
            <a:r>
              <a:rPr lang="en-US" sz="2900" dirty="0" smtClean="0">
                <a:solidFill>
                  <a:prstClr val="black"/>
                </a:solidFill>
                <a:latin typeface="Myriad Pro" pitchFamily="34" charset="0"/>
              </a:rPr>
              <a:t>How do we stay ahead?</a:t>
            </a:r>
            <a:endParaRPr lang="en-US" sz="2900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600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dirty="0" err="1" smtClean="0">
                <a:solidFill>
                  <a:prstClr val="black"/>
                </a:solidFill>
                <a:latin typeface="Myriad Pro" pitchFamily="34" charset="0"/>
              </a:rPr>
              <a:t>MoE</a:t>
            </a:r>
            <a:r>
              <a:rPr lang="en-US" sz="3600" dirty="0" smtClean="0">
                <a:solidFill>
                  <a:prstClr val="black"/>
                </a:solidFill>
                <a:latin typeface="Myriad Pro" pitchFamily="34" charset="0"/>
              </a:rPr>
              <a:t> Policy on forecast results for SPM students. </a:t>
            </a:r>
          </a:p>
          <a:p>
            <a:pPr lvl="2"/>
            <a:r>
              <a:rPr lang="en-US" sz="2900" dirty="0" smtClean="0">
                <a:solidFill>
                  <a:prstClr val="black"/>
                </a:solidFill>
                <a:latin typeface="Myriad Pro" pitchFamily="34" charset="0"/>
              </a:rPr>
              <a:t>Know our Pre-U Preparatory Program and College Preparatory Program offerings</a:t>
            </a:r>
          </a:p>
          <a:p>
            <a:pPr lvl="2"/>
            <a:endParaRPr lang="en-US" sz="3600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Myriad Pro" pitchFamily="34" charset="0"/>
              </a:rPr>
              <a:t>PTPTN reduction by 15%</a:t>
            </a:r>
          </a:p>
          <a:p>
            <a:pPr lvl="1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Myriad Pro" pitchFamily="34" charset="0"/>
              </a:rPr>
              <a:t>Increase in cost overheads for the College</a:t>
            </a:r>
          </a:p>
          <a:p>
            <a:pPr lvl="2"/>
            <a:r>
              <a:rPr lang="en-US" sz="3200" dirty="0" smtClean="0">
                <a:solidFill>
                  <a:prstClr val="black"/>
                </a:solidFill>
                <a:latin typeface="Myriad Pro" pitchFamily="34" charset="0"/>
              </a:rPr>
              <a:t>Total cost projected to increase by 23% year-on-year</a:t>
            </a:r>
          </a:p>
          <a:p>
            <a:pPr lvl="2"/>
            <a:r>
              <a:rPr lang="en-US" sz="3200" dirty="0" smtClean="0">
                <a:solidFill>
                  <a:prstClr val="black"/>
                </a:solidFill>
                <a:latin typeface="Myriad Pro" pitchFamily="34" charset="0"/>
              </a:rPr>
              <a:t>Introduction of GST in April</a:t>
            </a:r>
          </a:p>
          <a:p>
            <a:pPr lvl="2"/>
            <a:endParaRPr lang="en-US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Myriad Pro" pitchFamily="34" charset="0"/>
            </a:endParaRPr>
          </a:p>
          <a:p>
            <a:pPr lvl="2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56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2015 - The Year Ahead</a:t>
            </a:r>
            <a:br>
              <a:rPr lang="en-US" b="1" dirty="0" smtClean="0"/>
            </a:br>
            <a:r>
              <a:rPr lang="en-US" sz="4000" dirty="0" smtClean="0"/>
              <a:t>Challenges &amp; Development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3"/>
            <a:ext cx="8784976" cy="474662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yriad Pro" pitchFamily="34" charset="0"/>
              </a:rPr>
              <a:t>New fee structure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Diploma up by 19%, Degree up by 5%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Resource fee 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yriad Pro" pitchFamily="34" charset="0"/>
              </a:rPr>
              <a:t>Transfer of staff of MFS to SVSB, effective Jan 1, 2015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yriad Pro" pitchFamily="34" charset="0"/>
              </a:rPr>
              <a:t>Establishment of Placement, Partnership and Alumni department</a:t>
            </a:r>
          </a:p>
          <a:p>
            <a:pPr marL="457200" lvl="1" indent="0">
              <a:buNone/>
            </a:pPr>
            <a:endParaRPr lang="en-US" sz="3600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/>
            <a:endParaRPr lang="en-US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Myriad Pro" pitchFamily="34" charset="0"/>
            </a:endParaRPr>
          </a:p>
          <a:p>
            <a:pPr lvl="2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38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2015 - The Year Ahead</a:t>
            </a:r>
            <a:br>
              <a:rPr lang="en-US" b="1" dirty="0" smtClean="0"/>
            </a:br>
            <a:r>
              <a:rPr lang="en-US" sz="4000" dirty="0" smtClean="0"/>
              <a:t>Challenges &amp; Development</a:t>
            </a:r>
            <a:endParaRPr lang="en-US" sz="4000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251520" y="1556793"/>
            <a:ext cx="8784976" cy="474662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yriad Pro" pitchFamily="34" charset="0"/>
              </a:rPr>
              <a:t>Restructuring of cost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Matching expenses and revenue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To better reflect performance by Schools/Business Units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yriad Pro" pitchFamily="34" charset="0"/>
              </a:rPr>
              <a:t>Focus on academic performance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Not just teaching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Focus on other activities – marketing support, online support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yriad Pro" pitchFamily="34" charset="0"/>
              </a:rPr>
              <a:t>Review Staff Performance and Appraisal System for 2016</a:t>
            </a:r>
          </a:p>
          <a:p>
            <a:pPr marL="457200" lvl="1" indent="0">
              <a:buNone/>
            </a:pPr>
            <a:endParaRPr lang="en-US" sz="3600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/>
            <a:endParaRPr lang="en-US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Myriad Pro" pitchFamily="34" charset="0"/>
            </a:endParaRPr>
          </a:p>
          <a:p>
            <a:pPr lvl="2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8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765175"/>
            <a:ext cx="7772400" cy="147002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MY" altLang="en-US" sz="4400" b="1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2015 – A Year of Realizations!</a:t>
            </a:r>
          </a:p>
          <a:p>
            <a:pPr algn="ctr"/>
            <a:endParaRPr lang="en-MY" altLang="en-US" sz="4400" b="1" dirty="0" smtClean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  <a:p>
            <a:pPr algn="ctr"/>
            <a:r>
              <a:rPr lang="en-MY" altLang="en-US" sz="4400" b="1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Financial Performance &amp; </a:t>
            </a:r>
          </a:p>
          <a:p>
            <a:pPr algn="ctr"/>
            <a:r>
              <a:rPr lang="en-MY" altLang="en-US" sz="4400" b="1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Key Performance Indexes</a:t>
            </a:r>
            <a:endParaRPr lang="en-MY" altLang="en-US" sz="4400" b="1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2053" name="Picture 4" descr="Disted College 30 Years Ic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2663825" y="3068638"/>
            <a:ext cx="377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29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765175"/>
            <a:ext cx="8065268" cy="14700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David" pitchFamily="34" charset="-79"/>
              </a:rPr>
              <a:t>How To Meet Our Challenges?</a:t>
            </a:r>
          </a:p>
          <a:p>
            <a:pPr algn="ctr"/>
            <a:endParaRPr lang="en-US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  <a:p>
            <a:pPr algn="ctr"/>
            <a:r>
              <a:rPr lang="en-US" altLang="en-US" sz="4400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Remember our 4 Key Success Factors</a:t>
            </a:r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2053" name="Picture 4" descr="Disted College 30 Years Ic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2663825" y="3068638"/>
            <a:ext cx="377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333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2014- The Year in Review</a:t>
            </a:r>
            <a:br>
              <a:rPr lang="en-US" b="1" dirty="0" smtClean="0"/>
            </a:br>
            <a:r>
              <a:rPr lang="en-US" sz="3600" dirty="0" smtClean="0"/>
              <a:t>Remember Our 4 Key Pillars – </a:t>
            </a:r>
            <a:br>
              <a:rPr lang="en-US" sz="3600" dirty="0" smtClean="0"/>
            </a:br>
            <a:r>
              <a:rPr lang="en-US" sz="3600" dirty="0" smtClean="0"/>
              <a:t>what can they do?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022" y="2060848"/>
            <a:ext cx="8229600" cy="4242572"/>
          </a:xfrm>
        </p:spPr>
        <p:txBody>
          <a:bodyPr/>
          <a:lstStyle/>
          <a:p>
            <a:pPr lvl="1"/>
            <a:r>
              <a:rPr lang="en-US" sz="2400" dirty="0" smtClean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Help identify who we are</a:t>
            </a:r>
          </a:p>
          <a:p>
            <a:pPr lvl="1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Put us in the right and same direction</a:t>
            </a: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Helps create synergy among all</a:t>
            </a:r>
          </a:p>
          <a:p>
            <a:pPr lvl="1"/>
            <a:endParaRPr lang="en-US" dirty="0">
              <a:solidFill>
                <a:prstClr val="black"/>
              </a:solidFill>
              <a:latin typeface="Myriad Pro" pitchFamily="34" charset="0"/>
            </a:endParaRPr>
          </a:p>
          <a:p>
            <a:pPr lvl="1"/>
            <a:r>
              <a:rPr lang="en-US" dirty="0"/>
              <a:t> Drives our performance</a:t>
            </a: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69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19256" cy="1080120"/>
          </a:xfrm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2014- The Year in Review</a:t>
            </a:r>
            <a:br>
              <a:rPr lang="en-US" b="1" dirty="0" smtClean="0"/>
            </a:br>
            <a:r>
              <a:rPr lang="en-US" sz="3600" dirty="0" smtClean="0"/>
              <a:t>Remember Our 4 Key Pillars 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022" y="1515365"/>
            <a:ext cx="8229600" cy="503466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Trust and Respect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Improving communication and understanding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Communicate with respect – within and across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Participating and engagement – Hands On, etc.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Learn beyond your own departments/faculties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Building teamwork and spirit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Leadership by example and from the top</a:t>
            </a:r>
          </a:p>
          <a:p>
            <a:pPr lvl="2">
              <a:buFont typeface="Wingdings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02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296145"/>
          </a:xfrm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2014- The Year in Review</a:t>
            </a:r>
            <a:br>
              <a:rPr lang="en-US" b="1" dirty="0" smtClean="0"/>
            </a:br>
            <a:r>
              <a:rPr lang="en-US" sz="3600" dirty="0" smtClean="0"/>
              <a:t>Remember Our 4 Key Pillars 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022" y="1700808"/>
            <a:ext cx="8229600" cy="460261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Myriad Pro" pitchFamily="34" charset="0"/>
              </a:rPr>
              <a:t>Accountability and Performance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Personal accountability and initiative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Team performance and excellence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Live up to the trust and expectations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Measure quality on what is achieved, not what has been done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Rewarded for Performance and Beyond </a:t>
            </a:r>
            <a:endParaRPr lang="en-US" sz="2000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75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296145"/>
          </a:xfrm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2014- The Year in Review</a:t>
            </a:r>
            <a:br>
              <a:rPr lang="en-US" b="1" dirty="0" smtClean="0"/>
            </a:br>
            <a:r>
              <a:rPr lang="en-US" sz="3600" dirty="0" smtClean="0"/>
              <a:t>Remember Our 4 Key Pillars 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93233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Myriad Pro" pitchFamily="34" charset="0"/>
              </a:rPr>
              <a:t>Be Customer Focus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Always keep in mind our customers in whatever we do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Practice excellence at all time and In all aspects – academic, operations, services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We must “out service” our competitors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Do things with the end in mind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Communicate and implement our brand promise</a:t>
            </a:r>
          </a:p>
          <a:p>
            <a:pPr lvl="2">
              <a:buFont typeface="Wingdings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Myriad Pro" pitchFamily="34" charset="0"/>
              </a:rPr>
              <a:t>Plan, Innovate, Communicate and Implement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Plan ahead and think out of the box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Always communicate and increase bilateral discussions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Key is to </a:t>
            </a:r>
            <a:r>
              <a:rPr lang="en-US" sz="2000" u="sng" dirty="0" smtClean="0">
                <a:solidFill>
                  <a:prstClr val="black"/>
                </a:solidFill>
                <a:latin typeface="Myriad Pro" pitchFamily="34" charset="0"/>
              </a:rPr>
              <a:t>implement correctly and timely</a:t>
            </a:r>
          </a:p>
          <a:p>
            <a:pPr lvl="2"/>
            <a:r>
              <a:rPr lang="en-US" sz="2000" dirty="0" smtClean="0">
                <a:latin typeface="Myriad Pro" pitchFamily="34" charset="0"/>
              </a:rPr>
              <a:t>Academic </a:t>
            </a:r>
            <a:r>
              <a:rPr lang="en-US" sz="2000" dirty="0">
                <a:latin typeface="Myriad Pro" pitchFamily="34" charset="0"/>
              </a:rPr>
              <a:t>thrust and development</a:t>
            </a:r>
          </a:p>
          <a:p>
            <a:pPr lvl="2"/>
            <a:r>
              <a:rPr lang="en-US" sz="2000" dirty="0">
                <a:latin typeface="Myriad Pro" pitchFamily="34" charset="0"/>
              </a:rPr>
              <a:t>Market development and penetration </a:t>
            </a:r>
          </a:p>
          <a:p>
            <a:pPr lvl="2"/>
            <a:r>
              <a:rPr lang="en-US" sz="2000" dirty="0">
                <a:latin typeface="Myriad Pro" pitchFamily="34" charset="0"/>
              </a:rPr>
              <a:t>Meeting competition</a:t>
            </a:r>
          </a:p>
          <a:p>
            <a:pPr lvl="2">
              <a:buFont typeface="Wingdings" pitchFamily="2" charset="2"/>
              <a:buChar char="§"/>
            </a:pPr>
            <a:endParaRPr lang="en-US" sz="2000" u="sng" dirty="0" smtClean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76517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MY" altLang="en-US" sz="4400" b="1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2014 </a:t>
            </a:r>
          </a:p>
          <a:p>
            <a:pPr algn="ctr"/>
            <a:r>
              <a:rPr lang="en-MY" altLang="en-US" sz="4400" b="1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The Year in Review</a:t>
            </a:r>
            <a:endParaRPr lang="en-MY" altLang="en-US" sz="4400" b="1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2053" name="Picture 4" descr="Disted College 30 Years Ic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2663825" y="3068638"/>
            <a:ext cx="377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57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765175"/>
            <a:ext cx="8065268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400" b="1" dirty="0" smtClean="0">
                <a:solidFill>
                  <a:srgbClr val="254061"/>
                </a:solidFill>
                <a:latin typeface="+mj-lt"/>
                <a:cs typeface="David" pitchFamily="34" charset="-79"/>
              </a:rPr>
              <a:t>Moving DISTED Forward</a:t>
            </a:r>
            <a:endParaRPr lang="en-MY" altLang="en-US" sz="4400" b="1" dirty="0">
              <a:solidFill>
                <a:srgbClr val="254061"/>
              </a:solidFill>
              <a:latin typeface="+mj-lt"/>
              <a:cs typeface="David" pitchFamily="34" charset="-79"/>
            </a:endParaRPr>
          </a:p>
        </p:txBody>
      </p:sp>
      <p:pic>
        <p:nvPicPr>
          <p:cNvPr id="2053" name="Picture 4" descr="Disted College 30 Years Ic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2663825" y="3068638"/>
            <a:ext cx="377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40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296145"/>
          </a:xfrm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Moving DISTED Forward…..Together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9323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000" b="1" dirty="0" smtClean="0">
                <a:latin typeface="Myriad Pro" pitchFamily="34" charset="0"/>
              </a:rPr>
              <a:t>Revenue </a:t>
            </a:r>
            <a:r>
              <a:rPr lang="en-US" sz="2000" b="1" dirty="0">
                <a:latin typeface="Myriad Pro" pitchFamily="34" charset="0"/>
              </a:rPr>
              <a:t>Improvement</a:t>
            </a:r>
          </a:p>
          <a:p>
            <a:pPr lvl="2"/>
            <a:r>
              <a:rPr lang="en-US" sz="1600" b="1" dirty="0">
                <a:latin typeface="Myriad Pro" pitchFamily="34" charset="0"/>
              </a:rPr>
              <a:t>Current revenue channel</a:t>
            </a:r>
          </a:p>
          <a:p>
            <a:pPr lvl="2"/>
            <a:r>
              <a:rPr lang="en-US" sz="1600" b="1" dirty="0">
                <a:latin typeface="Myriad Pro" pitchFamily="34" charset="0"/>
              </a:rPr>
              <a:t>Identify new streams</a:t>
            </a:r>
          </a:p>
          <a:p>
            <a:pPr marL="457200" lvl="1" indent="0">
              <a:buNone/>
            </a:pPr>
            <a:endParaRPr lang="en-US" sz="2000" b="1" dirty="0" smtClean="0">
              <a:latin typeface="Myriad Pro" pitchFamily="34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Myriad Pro" pitchFamily="34" charset="0"/>
              </a:rPr>
              <a:t>Continued </a:t>
            </a:r>
            <a:r>
              <a:rPr lang="en-US" sz="2000" b="1" dirty="0">
                <a:latin typeface="Myriad Pro" pitchFamily="34" charset="0"/>
              </a:rPr>
              <a:t>Process Improvement</a:t>
            </a:r>
          </a:p>
          <a:p>
            <a:pPr lvl="2"/>
            <a:r>
              <a:rPr lang="en-US" sz="1600" b="1" dirty="0">
                <a:latin typeface="Myriad Pro" pitchFamily="34" charset="0"/>
              </a:rPr>
              <a:t>Review our process and value chain</a:t>
            </a:r>
          </a:p>
          <a:p>
            <a:pPr lvl="2"/>
            <a:r>
              <a:rPr lang="en-US" sz="1600" b="1" dirty="0">
                <a:latin typeface="Myriad Pro" pitchFamily="34" charset="0"/>
              </a:rPr>
              <a:t>Reduce bottlenecks and improve work efficiency</a:t>
            </a:r>
          </a:p>
          <a:p>
            <a:pPr lvl="2"/>
            <a:endParaRPr lang="en-US" sz="1600" b="1" dirty="0">
              <a:latin typeface="Myriad Pro" pitchFamily="34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Myriad Pro" pitchFamily="34" charset="0"/>
              </a:rPr>
              <a:t>Effective Cost Management</a:t>
            </a:r>
          </a:p>
          <a:p>
            <a:pPr lvl="2"/>
            <a:r>
              <a:rPr lang="en-US" sz="1600" b="1" dirty="0">
                <a:latin typeface="Myriad Pro" pitchFamily="34" charset="0"/>
              </a:rPr>
              <a:t>Identify ways to doing things better</a:t>
            </a:r>
          </a:p>
          <a:p>
            <a:pPr lvl="2"/>
            <a:r>
              <a:rPr lang="en-US" sz="1600" b="1" dirty="0">
                <a:latin typeface="Myriad Pro" pitchFamily="34" charset="0"/>
              </a:rPr>
              <a:t>Automation and re-engineer</a:t>
            </a:r>
          </a:p>
          <a:p>
            <a:pPr lvl="2"/>
            <a:endParaRPr lang="en-US" sz="1600" b="1" dirty="0">
              <a:latin typeface="Myriad Pro" pitchFamily="34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Myriad Pro" pitchFamily="34" charset="0"/>
              </a:rPr>
              <a:t>Improved communication </a:t>
            </a:r>
          </a:p>
          <a:p>
            <a:pPr lvl="2"/>
            <a:r>
              <a:rPr lang="en-US" sz="1600" b="1" dirty="0">
                <a:latin typeface="Myriad Pro" pitchFamily="34" charset="0"/>
              </a:rPr>
              <a:t>Feedback and Open Communication Channels</a:t>
            </a:r>
          </a:p>
          <a:p>
            <a:pPr lvl="2"/>
            <a:r>
              <a:rPr lang="en-US" sz="1600" b="1" dirty="0">
                <a:latin typeface="Myriad Pro" pitchFamily="34" charset="0"/>
              </a:rPr>
              <a:t>Internal and External </a:t>
            </a:r>
          </a:p>
          <a:p>
            <a:pPr lvl="2"/>
            <a:r>
              <a:rPr lang="en-US" sz="1600" b="1" dirty="0">
                <a:latin typeface="Myriad Pro" pitchFamily="34" charset="0"/>
              </a:rPr>
              <a:t>All stakeholders</a:t>
            </a:r>
            <a:endParaRPr lang="en-MY" sz="1600" dirty="0"/>
          </a:p>
          <a:p>
            <a:pPr lvl="1">
              <a:buFont typeface="Wingdings" pitchFamily="2" charset="2"/>
              <a:buChar char="§"/>
            </a:pPr>
            <a:endParaRPr lang="en-US" sz="2000" dirty="0"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sz="2000" u="sng" dirty="0" smtClean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8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296145"/>
          </a:xfrm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Moving DISTED Forward…..Together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93233"/>
          </a:xfrm>
        </p:spPr>
        <p:txBody>
          <a:bodyPr>
            <a:normAutofit/>
          </a:bodyPr>
          <a:lstStyle/>
          <a:p>
            <a:pPr lvl="1"/>
            <a:endParaRPr lang="en-MY" sz="1600" dirty="0"/>
          </a:p>
          <a:p>
            <a:pPr lvl="1">
              <a:buFont typeface="Wingdings" pitchFamily="2" charset="2"/>
              <a:buChar char="§"/>
            </a:pPr>
            <a:endParaRPr lang="en-US" sz="2000" dirty="0"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sz="2000" u="sng" dirty="0" smtClean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7521" y="1613118"/>
            <a:ext cx="73809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yriad Pro" pitchFamily="34" charset="0"/>
              </a:rPr>
              <a:t>Academic Thrust</a:t>
            </a:r>
          </a:p>
          <a:p>
            <a:pPr lvl="1"/>
            <a:r>
              <a:rPr lang="en-US" dirty="0">
                <a:latin typeface="Myriad Pro" pitchFamily="34" charset="0"/>
              </a:rPr>
              <a:t>Program development (and changes)</a:t>
            </a:r>
          </a:p>
          <a:p>
            <a:pPr lvl="1"/>
            <a:r>
              <a:rPr lang="en-US" dirty="0">
                <a:latin typeface="Myriad Pro" pitchFamily="34" charset="0"/>
              </a:rPr>
              <a:t>Cost and revenue justification </a:t>
            </a:r>
          </a:p>
          <a:p>
            <a:endParaRPr lang="en-US" b="1" dirty="0">
              <a:latin typeface="Myriad Pro" pitchFamily="34" charset="0"/>
            </a:endParaRPr>
          </a:p>
          <a:p>
            <a:r>
              <a:rPr lang="en-US" b="1" dirty="0">
                <a:latin typeface="Myriad Pro" pitchFamily="34" charset="0"/>
              </a:rPr>
              <a:t>Marketing and Enrollment</a:t>
            </a:r>
          </a:p>
          <a:p>
            <a:pPr lvl="1"/>
            <a:r>
              <a:rPr lang="en-US" dirty="0">
                <a:latin typeface="Myriad Pro" pitchFamily="34" charset="0"/>
              </a:rPr>
              <a:t>Revolutionize our marketing effort</a:t>
            </a:r>
          </a:p>
          <a:p>
            <a:pPr lvl="1"/>
            <a:r>
              <a:rPr lang="en-US" dirty="0">
                <a:latin typeface="Myriad Pro" pitchFamily="34" charset="0"/>
              </a:rPr>
              <a:t>Do things differently, improved on current strategy and tactics</a:t>
            </a:r>
          </a:p>
          <a:p>
            <a:pPr lvl="1"/>
            <a:r>
              <a:rPr lang="en-US" dirty="0">
                <a:latin typeface="Myriad Pro" pitchFamily="34" charset="0"/>
              </a:rPr>
              <a:t>Social media and online marketing</a:t>
            </a:r>
          </a:p>
          <a:p>
            <a:pPr lvl="1"/>
            <a:r>
              <a:rPr lang="en-US" dirty="0">
                <a:latin typeface="Myriad Pro" pitchFamily="34" charset="0"/>
              </a:rPr>
              <a:t>Branding and positioning – deliver on our promise</a:t>
            </a:r>
          </a:p>
          <a:p>
            <a:endParaRPr lang="en-US" b="1" dirty="0">
              <a:latin typeface="Myriad Pro" pitchFamily="34" charset="0"/>
            </a:endParaRPr>
          </a:p>
          <a:p>
            <a:r>
              <a:rPr lang="en-US" b="1" dirty="0">
                <a:latin typeface="Myriad Pro" pitchFamily="34" charset="0"/>
              </a:rPr>
              <a:t>Financial Planning</a:t>
            </a:r>
          </a:p>
          <a:p>
            <a:pPr lvl="1"/>
            <a:r>
              <a:rPr lang="en-US" dirty="0">
                <a:latin typeface="Myriad Pro" pitchFamily="34" charset="0"/>
              </a:rPr>
              <a:t>Need to take hold of our budget</a:t>
            </a:r>
          </a:p>
          <a:p>
            <a:pPr lvl="1"/>
            <a:r>
              <a:rPr lang="en-US" dirty="0">
                <a:latin typeface="Myriad Pro" pitchFamily="34" charset="0"/>
              </a:rPr>
              <a:t>Ensure proper control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07976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296145"/>
          </a:xfrm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Moving DISTED Forward…..Together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9323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Myriad Pro" pitchFamily="34" charset="0"/>
              </a:rPr>
              <a:t>Quality </a:t>
            </a:r>
            <a:r>
              <a:rPr lang="en-US" sz="2000" b="1" dirty="0">
                <a:latin typeface="Myriad Pro" pitchFamily="34" charset="0"/>
              </a:rPr>
              <a:t>Assurance is key</a:t>
            </a:r>
          </a:p>
          <a:p>
            <a:pPr lvl="1"/>
            <a:r>
              <a:rPr lang="en-US" sz="2000" b="1" dirty="0">
                <a:latin typeface="Myriad Pro" pitchFamily="34" charset="0"/>
              </a:rPr>
              <a:t>Priority in ensuring Quality in all we do</a:t>
            </a:r>
          </a:p>
          <a:p>
            <a:pPr lvl="1"/>
            <a:r>
              <a:rPr lang="en-US" sz="2000" b="1" dirty="0">
                <a:latin typeface="Myriad Pro" pitchFamily="34" charset="0"/>
              </a:rPr>
              <a:t>Academic as well as Operations</a:t>
            </a:r>
          </a:p>
          <a:p>
            <a:pPr marL="457200" lvl="1" indent="0">
              <a:buNone/>
            </a:pPr>
            <a:r>
              <a:rPr lang="en-US" sz="2000" b="1" dirty="0">
                <a:latin typeface="Myriad Pro" pitchFamily="34" charset="0"/>
              </a:rPr>
              <a:t> </a:t>
            </a:r>
          </a:p>
          <a:p>
            <a:r>
              <a:rPr lang="en-US" sz="2000" b="1" dirty="0">
                <a:latin typeface="Myriad Pro" pitchFamily="34" charset="0"/>
              </a:rPr>
              <a:t>Administration and Infrastructure</a:t>
            </a:r>
          </a:p>
          <a:p>
            <a:pPr lvl="1"/>
            <a:r>
              <a:rPr lang="en-US" sz="2000" b="1" dirty="0">
                <a:latin typeface="Myriad Pro" pitchFamily="34" charset="0"/>
              </a:rPr>
              <a:t> Efficiency front end required an effective back end</a:t>
            </a:r>
          </a:p>
          <a:p>
            <a:pPr lvl="1"/>
            <a:r>
              <a:rPr lang="en-US" sz="2000" b="1" dirty="0">
                <a:latin typeface="Myriad Pro" pitchFamily="34" charset="0"/>
              </a:rPr>
              <a:t> First impressions are the most important</a:t>
            </a:r>
          </a:p>
          <a:p>
            <a:pPr lvl="1"/>
            <a:r>
              <a:rPr lang="en-US" sz="2000" b="1" dirty="0">
                <a:latin typeface="Myriad Pro" pitchFamily="34" charset="0"/>
              </a:rPr>
              <a:t> Automate our systems</a:t>
            </a:r>
          </a:p>
          <a:p>
            <a:pPr lvl="1"/>
            <a:endParaRPr lang="en-US" sz="2000" b="1" dirty="0">
              <a:latin typeface="Myriad Pro" pitchFamily="34" charset="0"/>
            </a:endParaRPr>
          </a:p>
          <a:p>
            <a:r>
              <a:rPr lang="en-US" sz="2000" b="1" dirty="0">
                <a:latin typeface="Myriad Pro" pitchFamily="34" charset="0"/>
              </a:rPr>
              <a:t>Staffing and HR Development</a:t>
            </a:r>
          </a:p>
          <a:p>
            <a:pPr lvl="1"/>
            <a:r>
              <a:rPr lang="en-US" sz="2000" b="1" dirty="0">
                <a:latin typeface="Myriad Pro" pitchFamily="34" charset="0"/>
              </a:rPr>
              <a:t>Recruitment and retention</a:t>
            </a:r>
          </a:p>
          <a:p>
            <a:pPr lvl="1"/>
            <a:r>
              <a:rPr lang="en-US" sz="2000" b="1" dirty="0">
                <a:latin typeface="Myriad Pro" pitchFamily="34" charset="0"/>
              </a:rPr>
              <a:t>Drive </a:t>
            </a:r>
            <a:r>
              <a:rPr lang="en-US" sz="2000" b="1" dirty="0" smtClean="0">
                <a:latin typeface="Myriad Pro" pitchFamily="34" charset="0"/>
              </a:rPr>
              <a:t>communication</a:t>
            </a:r>
            <a:endParaRPr lang="en-US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55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296145"/>
          </a:xfrm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Moving DISTED Forward…..Together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9323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Myriad Pro" pitchFamily="34" charset="0"/>
              </a:rPr>
              <a:t>We need to improve </a:t>
            </a:r>
            <a:r>
              <a:rPr lang="en-US" sz="2400" b="1" dirty="0">
                <a:latin typeface="Myriad Pro" pitchFamily="34" charset="0"/>
              </a:rPr>
              <a:t>ourselves internally</a:t>
            </a:r>
          </a:p>
          <a:p>
            <a:pPr lvl="1"/>
            <a:r>
              <a:rPr lang="en-US" sz="2400" dirty="0">
                <a:latin typeface="Myriad Pro" pitchFamily="34" charset="0"/>
              </a:rPr>
              <a:t>achieve operational excellence through improved organizational methods, process and procedures</a:t>
            </a:r>
          </a:p>
          <a:p>
            <a:pPr lvl="1"/>
            <a:r>
              <a:rPr lang="en-US" sz="2400" dirty="0">
                <a:latin typeface="Myriad Pro" pitchFamily="34" charset="0"/>
              </a:rPr>
              <a:t>personal development</a:t>
            </a:r>
          </a:p>
          <a:p>
            <a:pPr lvl="1"/>
            <a:r>
              <a:rPr lang="en-US" sz="2400" dirty="0">
                <a:latin typeface="Myriad Pro" pitchFamily="34" charset="0"/>
              </a:rPr>
              <a:t> cross and open </a:t>
            </a:r>
            <a:r>
              <a:rPr lang="en-US" sz="2400" dirty="0" smtClean="0">
                <a:latin typeface="Myriad Pro" pitchFamily="34" charset="0"/>
              </a:rPr>
              <a:t>communications</a:t>
            </a:r>
            <a:endParaRPr lang="en-US" sz="2400" dirty="0"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>
              <a:latin typeface="Myriad Pro" pitchFamily="34" charset="0"/>
            </a:endParaRPr>
          </a:p>
          <a:p>
            <a:r>
              <a:rPr lang="en-US" sz="2400" b="1" dirty="0">
                <a:latin typeface="Myriad Pro" pitchFamily="34" charset="0"/>
              </a:rPr>
              <a:t>We have to </a:t>
            </a:r>
            <a:r>
              <a:rPr lang="en-US" sz="2400" b="1" dirty="0" smtClean="0">
                <a:latin typeface="Myriad Pro" pitchFamily="34" charset="0"/>
              </a:rPr>
              <a:t>focus </a:t>
            </a:r>
            <a:r>
              <a:rPr lang="en-US" sz="2400" b="1" dirty="0">
                <a:latin typeface="Myriad Pro" pitchFamily="34" charset="0"/>
              </a:rPr>
              <a:t>externally</a:t>
            </a:r>
          </a:p>
          <a:p>
            <a:pPr marL="857250" lvl="1" indent="-457200"/>
            <a:r>
              <a:rPr lang="en-US" sz="2400" dirty="0">
                <a:latin typeface="Myriad Pro" pitchFamily="34" charset="0"/>
              </a:rPr>
              <a:t>achieve customer service excellence by being customer-oriented in whatever we do</a:t>
            </a:r>
          </a:p>
          <a:p>
            <a:pPr lvl="1"/>
            <a:r>
              <a:rPr lang="en-US" sz="2400" dirty="0">
                <a:latin typeface="Myriad Pro" pitchFamily="34" charset="0"/>
              </a:rPr>
              <a:t>  being customer-oriented applies to all</a:t>
            </a:r>
          </a:p>
          <a:p>
            <a:pPr lvl="1"/>
            <a:r>
              <a:rPr lang="en-US" sz="2400" dirty="0">
                <a:latin typeface="Myriad Pro" pitchFamily="34" charset="0"/>
              </a:rPr>
              <a:t>  need to go the extra mile</a:t>
            </a:r>
          </a:p>
          <a:p>
            <a:r>
              <a:rPr lang="en-US" sz="2400" b="1" dirty="0" smtClean="0">
                <a:latin typeface="Myriad Pro" pitchFamily="34" charset="0"/>
              </a:rPr>
              <a:t> </a:t>
            </a:r>
            <a:endParaRPr lang="en-US" sz="24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6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We are from Disted Phot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9682" r="9837" b="9682"/>
          <a:stretch>
            <a:fillRect/>
          </a:stretch>
        </p:blipFill>
        <p:spPr bwMode="auto">
          <a:xfrm>
            <a:off x="463550" y="1628800"/>
            <a:ext cx="8212138" cy="461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Mas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0"/>
            <a:ext cx="864096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dirty="0" smtClean="0">
                <a:solidFill>
                  <a:srgbClr val="254061"/>
                </a:solidFill>
                <a:latin typeface="Century" pitchFamily="18" charset="0"/>
                <a:cs typeface="David" pitchFamily="34" charset="-79"/>
              </a:rPr>
              <a:t>Let’s Move DISTED Forward!</a:t>
            </a:r>
            <a:endParaRPr lang="en-MY" altLang="en-US" sz="48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22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2014 - The Year in Review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022" y="1556793"/>
            <a:ext cx="8229600" cy="4746628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Myriad Pro" pitchFamily="34" charset="0"/>
              </a:rPr>
              <a:t>A year of challenges and changes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Hectic and fast,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Competitive landscape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Economic challenges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Need to adapt and adopt</a:t>
            </a:r>
          </a:p>
          <a:p>
            <a:pPr marL="914400" lvl="2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Myriad Pro" pitchFamily="34" charset="0"/>
              </a:rPr>
              <a:t>Personally, a new environment and development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New culture and people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Personnel and changes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Learning and Unlearning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Support and understanding</a:t>
            </a:r>
          </a:p>
          <a:p>
            <a:pPr lvl="2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/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88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2014 - The Year in Review</a:t>
            </a:r>
            <a:br>
              <a:rPr lang="en-US" b="1" dirty="0" smtClean="0"/>
            </a:b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022" y="1772815"/>
            <a:ext cx="8229600" cy="4530605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Meeting keen and aggressive competition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Stabilize operations and move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latin typeface="Myriad Pro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forward……together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Setting directions and policies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Meeting revenue targets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Controlling expenses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Achieving bottom line requirements</a:t>
            </a: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2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2014 – A Year of Achievements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3"/>
            <a:ext cx="8507102" cy="4746628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We are now ISO Certified:  Management of Higher Education: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Testament to our effort of “</a:t>
            </a:r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Continuous Improvement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”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In partnership with Pearson, we are now: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BTEC Approved Center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Pearson Test of English Center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Building Partnerships – new and existing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Staffordshire University – new programs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HELP University – Year 3 now at DISTED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Myriad Pro" pitchFamily="34" charset="0"/>
              </a:rPr>
              <a:t>Haaga-Helia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University </a:t>
            </a:r>
            <a:r>
              <a:rPr lang="en-US" dirty="0" err="1" smtClean="0">
                <a:solidFill>
                  <a:prstClr val="black"/>
                </a:solidFill>
                <a:latin typeface="Myriad Pro" pitchFamily="34" charset="0"/>
              </a:rPr>
              <a:t>MoU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(Nov. 1)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Toyohashi University Technology </a:t>
            </a:r>
            <a:r>
              <a:rPr lang="en-US" dirty="0" err="1" smtClean="0">
                <a:solidFill>
                  <a:prstClr val="black"/>
                </a:solidFill>
                <a:latin typeface="Myriad Pro" pitchFamily="34" charset="0"/>
              </a:rPr>
              <a:t>MoU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(Dec. 15)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73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2014 – A Year of Achievements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556793"/>
            <a:ext cx="8435094" cy="4746628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Builds on the integration with WOU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Library / </a:t>
            </a:r>
            <a:r>
              <a:rPr lang="en-US" dirty="0" err="1" smtClean="0">
                <a:solidFill>
                  <a:prstClr val="black"/>
                </a:solidFill>
                <a:latin typeface="Myriad Pro" pitchFamily="34" charset="0"/>
              </a:rPr>
              <a:t>Marcomm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/ Finance / HR / IT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Opening of SPACE at King Street / Bishop Street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Strengthen communication and brand positioning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Staff portal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Revamp our website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Introduce DISTED e-News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Re-brand exercise for DISTED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Improve and increase marketing activities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10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2014 – A Year of Achievements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3"/>
            <a:ext cx="8507102" cy="4746628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Re-organization – transfer of MFS to </a:t>
            </a:r>
            <a:r>
              <a:rPr lang="en-US" dirty="0" err="1" smtClean="0">
                <a:solidFill>
                  <a:prstClr val="black"/>
                </a:solidFill>
                <a:latin typeface="Myriad Pro" pitchFamily="34" charset="0"/>
              </a:rPr>
              <a:t>Sunyield</a:t>
            </a: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 Venture from January 1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Improving teamwork and changing mindsets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Increase and improve communication channels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Internal and external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Open door concept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Involvement and Engagement with all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Staff Reward and Recognition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Policy integration and improvement</a:t>
            </a: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6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188" y="332657"/>
            <a:ext cx="8065268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MY" altLang="en-US" sz="4400" dirty="0">
              <a:solidFill>
                <a:srgbClr val="254061"/>
              </a:solidFill>
              <a:latin typeface="Century" pitchFamily="18" charset="0"/>
              <a:cs typeface="David" pitchFamily="34" charset="-79"/>
            </a:endParaRPr>
          </a:p>
        </p:txBody>
      </p:sp>
      <p:pic>
        <p:nvPicPr>
          <p:cNvPr id="5" name="Picture 4" descr="Disted College 30 Years Ic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4999" r="9859" b="10001"/>
          <a:stretch>
            <a:fillRect/>
          </a:stretch>
        </p:blipFill>
        <p:spPr bwMode="auto">
          <a:xfrm>
            <a:off x="107505" y="5517232"/>
            <a:ext cx="1800032" cy="1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2014 – A Year of Achievements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3"/>
            <a:ext cx="8640960" cy="4746628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Re-organization – better focus on key areas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Improving teamwork and changing mindsets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Increase and improve communication channels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Internal and external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Open door concept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Involvement and Engagement with all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Staff Reward and Recognition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Myriad Pro" pitchFamily="34" charset="0"/>
              </a:rPr>
              <a:t>Policy integration and improvement</a:t>
            </a: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88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s On May 22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TED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ands On May 22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ands On May 22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Hands On May 22 2014</Template>
  <TotalTime>5277</TotalTime>
  <Words>1568</Words>
  <Application>Microsoft Office PowerPoint</Application>
  <PresentationFormat>On-screen Show (4:3)</PresentationFormat>
  <Paragraphs>464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Hands On May 22 2014</vt:lpstr>
      <vt:lpstr>4_DISTED-PPT-Template</vt:lpstr>
      <vt:lpstr>1_Hands On May 22 2014</vt:lpstr>
      <vt:lpstr>3_Hands On May 22 2014</vt:lpstr>
      <vt:lpstr>Office Theme</vt:lpstr>
      <vt:lpstr>PowerPoint Presentation</vt:lpstr>
      <vt:lpstr>Today’s Dialogue </vt:lpstr>
      <vt:lpstr>PowerPoint Presentation</vt:lpstr>
      <vt:lpstr>2014 - The Year in Review</vt:lpstr>
      <vt:lpstr>2014 - The Year in Review Challenges</vt:lpstr>
      <vt:lpstr>2014 – A Year of Achievements</vt:lpstr>
      <vt:lpstr>2014 – A Year of Achievements</vt:lpstr>
      <vt:lpstr>2014 – A Year of Achievements</vt:lpstr>
      <vt:lpstr>2014 – A Year of Achievements</vt:lpstr>
      <vt:lpstr>PowerPoint Presentation</vt:lpstr>
      <vt:lpstr>Academic Developments</vt:lpstr>
      <vt:lpstr>Academic Developments</vt:lpstr>
      <vt:lpstr>Institutional Developments</vt:lpstr>
      <vt:lpstr>Institutional Developments</vt:lpstr>
      <vt:lpstr>MARKETING &amp; COMMUNICATIONS</vt:lpstr>
      <vt:lpstr>MARKETING &amp; COMMUNICATIONS</vt:lpstr>
      <vt:lpstr>SUNYIELD VENTURES SDN BHD</vt:lpstr>
      <vt:lpstr>2014 – Rewards and Recognition</vt:lpstr>
      <vt:lpstr>2014 – Rewards and Recognition</vt:lpstr>
      <vt:lpstr>PowerPoint Presentation</vt:lpstr>
      <vt:lpstr>2015 - The Year Ahead Challenges &amp; Development</vt:lpstr>
      <vt:lpstr>2015 - The Year Ahead Challenges &amp; Development</vt:lpstr>
      <vt:lpstr>2015 - The Year Ahead Challenges &amp; Development</vt:lpstr>
      <vt:lpstr>PowerPoint Presentation</vt:lpstr>
      <vt:lpstr>PowerPoint Presentation</vt:lpstr>
      <vt:lpstr>2014- The Year in Review Remember Our 4 Key Pillars –  what can they do?</vt:lpstr>
      <vt:lpstr> 2014- The Year in Review Remember Our 4 Key Pillars   </vt:lpstr>
      <vt:lpstr> 2014- The Year in Review Remember Our 4 Key Pillars   </vt:lpstr>
      <vt:lpstr> 2014- The Year in Review Remember Our 4 Key Pillars   </vt:lpstr>
      <vt:lpstr>PowerPoint Presentation</vt:lpstr>
      <vt:lpstr> Moving DISTED Forward…..Together  </vt:lpstr>
      <vt:lpstr> Moving DISTED Forward…..Together  </vt:lpstr>
      <vt:lpstr> Moving DISTED Forward…..Together  </vt:lpstr>
      <vt:lpstr> Moving DISTED Forward…..Together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 2nd Hands On Meeting</dc:title>
  <dc:creator>Seah Soo Aun</dc:creator>
  <cp:lastModifiedBy>Wong Peng Lin</cp:lastModifiedBy>
  <cp:revision>190</cp:revision>
  <cp:lastPrinted>2014-12-02T07:16:42Z</cp:lastPrinted>
  <dcterms:created xsi:type="dcterms:W3CDTF">2014-05-20T23:36:36Z</dcterms:created>
  <dcterms:modified xsi:type="dcterms:W3CDTF">2014-12-09T07:11:44Z</dcterms:modified>
</cp:coreProperties>
</file>